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Quattrocento Sans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 slike z napisi">
  <p:cSld name="Tri slike z napisi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9" name="Google Shape;139;p11"/>
          <p:cNvGrpSpPr/>
          <p:nvPr/>
        </p:nvGrpSpPr>
        <p:grpSpPr>
          <a:xfrm rot="5400000" flipH="1">
            <a:off x="274315" y="1102304"/>
            <a:ext cx="5053664" cy="4411852"/>
            <a:chOff x="895350" y="3313113"/>
            <a:chExt cx="3613151" cy="2790825"/>
          </a:xfrm>
        </p:grpSpPr>
        <p:sp>
          <p:nvSpPr>
            <p:cNvPr id="140" name="Google Shape;140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52" name="Google Shape;152;p11"/>
          <p:cNvSpPr>
            <a:spLocks noGrp="1"/>
          </p:cNvSpPr>
          <p:nvPr>
            <p:ph type="pic" idx="2"/>
          </p:nvPr>
        </p:nvSpPr>
        <p:spPr>
          <a:xfrm>
            <a:off x="840795" y="1020193"/>
            <a:ext cx="3886200" cy="457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</p:grpSpPr>
        <p:sp>
          <p:nvSpPr>
            <p:cNvPr id="154" name="Google Shape;154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6" name="Google Shape;166;p11"/>
          <p:cNvSpPr>
            <a:spLocks noGrp="1"/>
          </p:cNvSpPr>
          <p:nvPr>
            <p:ph type="pic" idx="3"/>
          </p:nvPr>
        </p:nvSpPr>
        <p:spPr>
          <a:xfrm>
            <a:off x="5546780" y="529603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67" name="Google Shape;167;p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</p:grpSpPr>
        <p:sp>
          <p:nvSpPr>
            <p:cNvPr id="168" name="Google Shape;168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80" name="Google Shape;180;p11"/>
          <p:cNvSpPr>
            <a:spLocks noGrp="1"/>
          </p:cNvSpPr>
          <p:nvPr>
            <p:ph type="pic" idx="4"/>
          </p:nvPr>
        </p:nvSpPr>
        <p:spPr>
          <a:xfrm>
            <a:off x="5546780" y="3646566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9066214" y="2048893"/>
            <a:ext cx="2286000" cy="2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836613" y="914400"/>
            <a:ext cx="6172201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body" idx="2"/>
          </p:nvPr>
        </p:nvSpPr>
        <p:spPr>
          <a:xfrm>
            <a:off x="7511732" y="3555523"/>
            <a:ext cx="3840480" cy="238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3"/>
          <p:cNvGrpSpPr/>
          <p:nvPr/>
        </p:nvGrpSpPr>
        <p:grpSpPr>
          <a:xfrm>
            <a:off x="595546" y="781397"/>
            <a:ext cx="6433398" cy="5053665"/>
            <a:chOff x="5162444" y="781397"/>
            <a:chExt cx="6433398" cy="5053665"/>
          </a:xfrm>
        </p:grpSpPr>
        <p:sp>
          <p:nvSpPr>
            <p:cNvPr id="191" name="Google Shape;191;p13"/>
            <p:cNvSpPr/>
            <p:nvPr/>
          </p:nvSpPr>
          <p:spPr>
            <a:xfrm rot="5400000" flipH="1">
              <a:off x="3342557" y="3275021"/>
              <a:ext cx="3827994" cy="17568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 rot="5400000" flipH="1">
              <a:off x="9565728" y="3299447"/>
              <a:ext cx="3836876" cy="17568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93" name="Google Shape;193;p13"/>
            <p:cNvGrpSpPr/>
            <p:nvPr/>
          </p:nvGrpSpPr>
          <p:grpSpPr>
            <a:xfrm>
              <a:off x="5814205" y="859113"/>
              <a:ext cx="5129147" cy="4880471"/>
              <a:chOff x="7856559" y="859113"/>
              <a:chExt cx="3086792" cy="4880471"/>
            </a:xfrm>
          </p:grpSpPr>
          <p:sp>
            <p:nvSpPr>
              <p:cNvPr id="194" name="Google Shape;194;p13"/>
              <p:cNvSpPr/>
              <p:nvPr/>
            </p:nvSpPr>
            <p:spPr>
              <a:xfrm rot="5400000" flipH="1">
                <a:off x="9392183" y="4188416"/>
                <a:ext cx="15544" cy="3086791"/>
              </a:xfrm>
              <a:custGeom>
                <a:avLst/>
                <a:gdLst/>
                <a:ahLst/>
                <a:cxnLst/>
                <a:rect l="l" t="t" r="r" b="b"/>
                <a:pathLst>
                  <a:path w="5" h="868" extrusionOk="0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 rot="5400000" flipH="1">
                <a:off x="9366943" y="-651271"/>
                <a:ext cx="13322" cy="3034090"/>
              </a:xfrm>
              <a:custGeom>
                <a:avLst/>
                <a:gdLst/>
                <a:ahLst/>
                <a:cxnLst/>
                <a:rect l="l" t="t" r="r" b="b"/>
                <a:pathLst>
                  <a:path w="4" h="853" extrusionOk="0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96" name="Google Shape;196;p13"/>
            <p:cNvSpPr/>
            <p:nvPr/>
          </p:nvSpPr>
          <p:spPr>
            <a:xfrm rot="5400000" flipH="1">
              <a:off x="5186001" y="5323012"/>
              <a:ext cx="477390" cy="524504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 rot="5400000" flipH="1">
              <a:off x="5197295" y="5324846"/>
              <a:ext cx="477390" cy="511956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 rot="5400000" flipH="1">
              <a:off x="11076843" y="5321082"/>
              <a:ext cx="508476" cy="519485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 rot="5400000" flipH="1">
              <a:off x="11093207" y="5321324"/>
              <a:ext cx="470728" cy="534543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 rot="5400000" flipH="1">
              <a:off x="11051654" y="771453"/>
              <a:ext cx="468508" cy="51948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 rot="5400000" flipH="1">
              <a:off x="11044126" y="786511"/>
              <a:ext cx="468508" cy="489370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 rot="5400000" flipH="1">
              <a:off x="5232723" y="721157"/>
              <a:ext cx="424100" cy="544581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 rot="5400000" flipH="1">
              <a:off x="5241796" y="749729"/>
              <a:ext cx="428541" cy="491879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>
            <a:spLocks noGrp="1"/>
          </p:cNvSpPr>
          <p:nvPr>
            <p:ph type="pic" idx="2"/>
          </p:nvPr>
        </p:nvSpPr>
        <p:spPr>
          <a:xfrm>
            <a:off x="836613" y="1031195"/>
            <a:ext cx="5943600" cy="4572000"/>
          </a:xfrm>
          <a:prstGeom prst="rect">
            <a:avLst/>
          </a:prstGeom>
          <a:solidFill>
            <a:srgbClr val="CFE4F9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body" idx="1"/>
          </p:nvPr>
        </p:nvSpPr>
        <p:spPr>
          <a:xfrm>
            <a:off x="7492891" y="3555521"/>
            <a:ext cx="3840480" cy="216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body" idx="1"/>
          </p:nvPr>
        </p:nvSpPr>
        <p:spPr>
          <a:xfrm rot="5400000">
            <a:off x="3979864" y="-1162050"/>
            <a:ext cx="42291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 rot="5400000">
            <a:off x="7650584" y="2278485"/>
            <a:ext cx="5676900" cy="17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body" idx="1"/>
          </p:nvPr>
        </p:nvSpPr>
        <p:spPr>
          <a:xfrm rot="5400000">
            <a:off x="2316585" y="-1173586"/>
            <a:ext cx="5676900" cy="863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5400"/>
              <a:buFont typeface="Quattrocento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A9789"/>
              </a:buClr>
              <a:buSzPts val="2000"/>
              <a:buNone/>
              <a:defRPr sz="2000">
                <a:solidFill>
                  <a:srgbClr val="BA978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A9789"/>
              </a:buClr>
              <a:buSzPts val="1800"/>
              <a:buNone/>
              <a:defRPr sz="1800">
                <a:solidFill>
                  <a:srgbClr val="BA978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065212" y="1825625"/>
            <a:ext cx="4954588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4951414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1069848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sliki z napisi">
  <p:cSld name="Dve sliki z napisi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>
            <a:off x="574431" y="724618"/>
            <a:ext cx="5318979" cy="3795623"/>
            <a:chOff x="895350" y="3313113"/>
            <a:chExt cx="3613151" cy="2790825"/>
          </a:xfrm>
        </p:grpSpPr>
        <p:sp>
          <p:nvSpPr>
            <p:cNvPr id="57" name="Google Shape;57;p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69" name="Google Shape;69;p9"/>
          <p:cNvGrpSpPr/>
          <p:nvPr/>
        </p:nvGrpSpPr>
        <p:grpSpPr>
          <a:xfrm>
            <a:off x="6285120" y="724618"/>
            <a:ext cx="5318979" cy="3795623"/>
            <a:chOff x="895350" y="3313113"/>
            <a:chExt cx="3613151" cy="2790825"/>
          </a:xfrm>
        </p:grpSpPr>
        <p:sp>
          <p:nvSpPr>
            <p:cNvPr id="70" name="Google Shape;70;p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2" name="Google Shape;82;p9"/>
          <p:cNvSpPr>
            <a:spLocks noGrp="1"/>
          </p:cNvSpPr>
          <p:nvPr>
            <p:ph type="pic" idx="2"/>
          </p:nvPr>
        </p:nvSpPr>
        <p:spPr>
          <a:xfrm>
            <a:off x="833620" y="1020195"/>
            <a:ext cx="4800601" cy="3200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>
            <a:spLocks noGrp="1"/>
          </p:cNvSpPr>
          <p:nvPr>
            <p:ph type="pic" idx="3"/>
          </p:nvPr>
        </p:nvSpPr>
        <p:spPr>
          <a:xfrm>
            <a:off x="6544309" y="1020195"/>
            <a:ext cx="4800601" cy="3200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052423" y="4648200"/>
            <a:ext cx="436898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4"/>
          </p:nvPr>
        </p:nvSpPr>
        <p:spPr>
          <a:xfrm>
            <a:off x="6742908" y="4648200"/>
            <a:ext cx="436898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 slike z napisis">
  <p:cSld name="Tri slike z napisi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</p:grpSpPr>
        <p:sp>
          <p:nvSpPr>
            <p:cNvPr id="91" name="Google Shape;91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03" name="Google Shape;103;p10"/>
          <p:cNvGrpSpPr/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</p:grpSpPr>
        <p:sp>
          <p:nvSpPr>
            <p:cNvPr id="104" name="Google Shape;104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16" name="Google Shape;116;p10"/>
          <p:cNvGrpSpPr/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</p:grpSpPr>
        <p:sp>
          <p:nvSpPr>
            <p:cNvPr id="117" name="Google Shape;117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29" name="Google Shape;129;p10"/>
          <p:cNvSpPr>
            <a:spLocks noGrp="1"/>
          </p:cNvSpPr>
          <p:nvPr>
            <p:ph type="pic" idx="2"/>
          </p:nvPr>
        </p:nvSpPr>
        <p:spPr>
          <a:xfrm>
            <a:off x="4599885" y="533400"/>
            <a:ext cx="2971800" cy="365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0" name="Google Shape;130;p10"/>
          <p:cNvSpPr>
            <a:spLocks noGrp="1"/>
          </p:cNvSpPr>
          <p:nvPr>
            <p:ph type="pic" idx="3"/>
          </p:nvPr>
        </p:nvSpPr>
        <p:spPr>
          <a:xfrm>
            <a:off x="834571" y="1013590"/>
            <a:ext cx="2971800" cy="365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1" name="Google Shape;131;p10"/>
          <p:cNvSpPr>
            <a:spLocks noGrp="1"/>
          </p:cNvSpPr>
          <p:nvPr>
            <p:ph type="pic" idx="4"/>
          </p:nvPr>
        </p:nvSpPr>
        <p:spPr>
          <a:xfrm>
            <a:off x="8375405" y="1013591"/>
            <a:ext cx="2971800" cy="365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948871" y="5018002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5"/>
          </p:nvPr>
        </p:nvSpPr>
        <p:spPr>
          <a:xfrm>
            <a:off x="4707208" y="4582378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6"/>
          </p:nvPr>
        </p:nvSpPr>
        <p:spPr>
          <a:xfrm>
            <a:off x="8489705" y="5018002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 b="0" i="0" u="none" strike="noStrike" cap="none">
                <a:solidFill>
                  <a:srgbClr val="4D290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</a:pPr>
            <a:endParaRPr sz="3600" b="0" i="0">
              <a:solidFill>
                <a:srgbClr val="4D290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16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Pts val="6600"/>
              <a:buNone/>
            </a:pPr>
            <a:r>
              <a:rPr lang="sl-SI" sz="6600" b="0" i="0">
                <a:solidFill>
                  <a:srgbClr val="9A53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SMEH JE POL ZDRAVJA!</a:t>
            </a:r>
            <a:endParaRPr sz="6600" b="0" i="0">
              <a:solidFill>
                <a:srgbClr val="9A53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5400"/>
              <a:buFont typeface="Quattrocento Sans"/>
              <a:buNone/>
            </a:pPr>
            <a:r>
              <a:rPr lang="sl-SI" dirty="0">
                <a:solidFill>
                  <a:srgbClr val="4D29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Kozlovska sodba v Višnji </a:t>
            </a:r>
            <a:r>
              <a:rPr lang="sl-SI" dirty="0" smtClean="0">
                <a:solidFill>
                  <a:srgbClr val="4D29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Gori (napiši naslov v zvezek h književnosti)</a:t>
            </a:r>
            <a:endParaRPr sz="5400" b="0" i="0" dirty="0">
              <a:solidFill>
                <a:srgbClr val="4D290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17"/>
          <p:cNvSpPr txBox="1"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2400" b="0" i="0"/>
              <a:t>Josip Jurčič</a:t>
            </a:r>
            <a:endParaRPr sz="24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</a:pPr>
            <a:r>
              <a:rPr lang="sl-SI" dirty="0"/>
              <a:t>Odgovori na vprašanja</a:t>
            </a:r>
            <a:r>
              <a:rPr lang="sl-SI" dirty="0" smtClean="0"/>
              <a:t>: (odgovore napiši v zvezek)</a:t>
            </a:r>
            <a:endParaRPr dirty="0"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Quattrocento Sans"/>
              <a:buAutoNum type="arabicPeriod"/>
            </a:pPr>
            <a:r>
              <a:rPr lang="sl-SI" sz="2220"/>
              <a:t>NAŠTEJ GLAVNE OSEBE.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Quattrocento Sans"/>
              <a:buAutoNum type="arabicPeriod"/>
            </a:pPr>
            <a:r>
              <a:rPr lang="sl-SI" sz="2220"/>
              <a:t>KAKŠNA KAZEN GROZI KOZLU IN NJEGOVEMU LASTNIKU.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Quattrocento Sans"/>
              <a:buAutoNum type="arabicPeriod"/>
            </a:pPr>
            <a:r>
              <a:rPr lang="sl-SI" sz="2220"/>
              <a:t>KAKŠEN VTIS DAJEJO NA NAS VIŠNJANI?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Quattrocento Sans"/>
              <a:buAutoNum type="arabicPeriod"/>
            </a:pPr>
            <a:r>
              <a:rPr lang="sl-SI" sz="2220"/>
              <a:t>KAKŠNA IMENA DAJE PISATELJ VIŠNJANOM? RAZLOŽI JIH.</a:t>
            </a:r>
            <a:endParaRPr sz="2220"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Quattrocento Sans"/>
              <a:buAutoNum type="arabicPeriod"/>
            </a:pPr>
            <a:r>
              <a:rPr lang="sl-SI" sz="2220"/>
              <a:t>ALI RAZSOJAJO MESTNI SODNIKI POVSEM NEPRISTRANSKO? ALI SE DA DOKAZATI, DA JE V OZADJU TUDI NEKAJ OSEBNIH KORISTI?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Quattrocento Sans"/>
              <a:buAutoNum type="arabicPeriod"/>
            </a:pPr>
            <a:r>
              <a:rPr lang="sl-SI" sz="2220"/>
              <a:t>SE VIŠNJANSKO LJUDSTVO ODZIVA PO LASTNI PRESOJI ALI POD VPLIVOM ZAGOVORNIKA ALI TOŽNIKA?</a:t>
            </a:r>
            <a:endParaRPr/>
          </a:p>
          <a:p>
            <a:pPr marL="457200" lvl="0" indent="-31623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Quattrocento Sans"/>
              <a:buNone/>
            </a:pPr>
            <a:endParaRPr sz="22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959"/>
              <a:buFont typeface="Quattrocento Sans"/>
              <a:buNone/>
            </a:pPr>
            <a:r>
              <a:rPr lang="sl-SI" sz="3959" smtClean="0"/>
              <a:t>Po</a:t>
            </a:r>
            <a:r>
              <a:rPr lang="sl-SI" sz="3959" smtClean="0"/>
              <a:t> branju </a:t>
            </a:r>
            <a:r>
              <a:rPr lang="sl-SI" sz="3959" dirty="0"/>
              <a:t>nariši motiv iz Kozlovske sodbe v Višnji Gori.</a:t>
            </a:r>
            <a:endParaRPr sz="3959" dirty="0"/>
          </a:p>
        </p:txBody>
      </p:sp>
      <p:sp>
        <p:nvSpPr>
          <p:cNvPr id="245" name="Google Shape;245;p19"/>
          <p:cNvSpPr txBox="1"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</a:pPr>
            <a:r>
              <a:rPr lang="sl-SI" dirty="0" smtClean="0"/>
              <a:t>HUMORESKA (prepiši v zvezek h književnosti)</a:t>
            </a:r>
            <a:endParaRPr dirty="0"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Humoreska je krajša vedra pripoved, v kateri prevladujejo različne oblike humorja. Smeh zbuja z nesmisli, nevsakdanjimi dogodki, šaljivimi imeni, pretiravanjem v izražanju, značajih, dogodkih. Smeši, vendar ne žali.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Poznamo tri vrste smešnosti: POLOŽAJSKO, ZNAČAJSKO IN BESEDNO.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Več humoresk je napisal Josip Jurčič in Fran Milčinski (Butalci).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</a:pPr>
            <a:r>
              <a:rPr lang="sl-SI" dirty="0"/>
              <a:t>PRIPOVED O SMEŠNEM </a:t>
            </a:r>
            <a:r>
              <a:rPr lang="sl-SI" dirty="0" smtClean="0"/>
              <a:t>DOGODKU (torkovo delo)</a:t>
            </a:r>
            <a:endParaRPr dirty="0"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Se ti je že kdaj zgodilo kaj smešnega? Verjetno, da res!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Zapiši kratko besedilo, v katerem boš predstavil smešen dogodek iz svojega življenja. Besedilo naj ima uvod jedro in zaključek.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217</Words>
  <Application>Microsoft Office PowerPoint</Application>
  <PresentationFormat>Po meri</PresentationFormat>
  <Paragraphs>19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Quattrocento Sans</vt:lpstr>
      <vt:lpstr>Nature Illustration 16x9</vt:lpstr>
      <vt:lpstr>Diapozitiv 1</vt:lpstr>
      <vt:lpstr>Kozlovska sodba v Višnji Gori (napiši naslov v zvezek h književnosti)</vt:lpstr>
      <vt:lpstr>Odgovori na vprašanja: (odgovore napiši v zvezek)</vt:lpstr>
      <vt:lpstr>Po branju nariši motiv iz Kozlovske sodbe v Višnji Gori.</vt:lpstr>
      <vt:lpstr>HUMORESKA (prepiši v zvezek h književnosti)</vt:lpstr>
      <vt:lpstr>PRIPOVED O SMEŠNEM DOGODKU (torkovo delo)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Klemen</dc:creator>
  <cp:lastModifiedBy>Klemen</cp:lastModifiedBy>
  <cp:revision>6</cp:revision>
  <dcterms:modified xsi:type="dcterms:W3CDTF">2020-04-19T09:38:20Z</dcterms:modified>
</cp:coreProperties>
</file>